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1"/>
  </p:notesMasterIdLst>
  <p:sldIdLst>
    <p:sldId id="256" r:id="rId2"/>
    <p:sldId id="261" r:id="rId3"/>
    <p:sldId id="262" r:id="rId4"/>
    <p:sldId id="257" r:id="rId5"/>
    <p:sldId id="259" r:id="rId6"/>
    <p:sldId id="263" r:id="rId7"/>
    <p:sldId id="260" r:id="rId8"/>
    <p:sldId id="265" r:id="rId9"/>
    <p:sldId id="258"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53"/>
    <p:restoredTop sz="94673"/>
  </p:normalViewPr>
  <p:slideViewPr>
    <p:cSldViewPr snapToGrid="0" snapToObjects="1">
      <p:cViewPr>
        <p:scale>
          <a:sx n="106" d="100"/>
          <a:sy n="106" d="100"/>
        </p:scale>
        <p:origin x="784" y="2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7AD235A-8CD8-BC49-982B-1B65308472ED}" type="datetimeFigureOut">
              <a:rPr lang="en-US" smtClean="0"/>
              <a:t>6/12/22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5F1861D-9581-4A48-9820-D58A0946BC9C}" type="slidenum">
              <a:rPr lang="en-US" smtClean="0"/>
              <a:t>‹#›</a:t>
            </a:fld>
            <a:endParaRPr lang="en-US"/>
          </a:p>
        </p:txBody>
      </p:sp>
    </p:spTree>
    <p:extLst>
      <p:ext uri="{BB962C8B-B14F-4D97-AF65-F5344CB8AC3E}">
        <p14:creationId xmlns:p14="http://schemas.microsoft.com/office/powerpoint/2010/main" val="2705535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MK575063 has a premature stop codon.</a:t>
            </a:r>
          </a:p>
        </p:txBody>
      </p:sp>
      <p:sp>
        <p:nvSpPr>
          <p:cNvPr id="4" name="Slide Number Placeholder 3"/>
          <p:cNvSpPr>
            <a:spLocks noGrp="1"/>
          </p:cNvSpPr>
          <p:nvPr>
            <p:ph type="sldNum" sz="quarter" idx="5"/>
          </p:nvPr>
        </p:nvSpPr>
        <p:spPr/>
        <p:txBody>
          <a:bodyPr/>
          <a:lstStyle/>
          <a:p>
            <a:fld id="{15F1861D-9581-4A48-9820-D58A0946BC9C}" type="slidenum">
              <a:rPr lang="en-US" smtClean="0"/>
              <a:t>2</a:t>
            </a:fld>
            <a:endParaRPr lang="en-US"/>
          </a:p>
        </p:txBody>
      </p:sp>
    </p:spTree>
    <p:extLst>
      <p:ext uri="{BB962C8B-B14F-4D97-AF65-F5344CB8AC3E}">
        <p14:creationId xmlns:p14="http://schemas.microsoft.com/office/powerpoint/2010/main" val="35444377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Ask about how best to represent this? Also surprising that branch lengths are greater for Malaysian strain than Bangladeshi? M is older than B, but is this just because of how the model assigns a “reference?” Need to put in dates to get M earlier than B probably. </a:t>
            </a:r>
          </a:p>
        </p:txBody>
      </p:sp>
      <p:sp>
        <p:nvSpPr>
          <p:cNvPr id="4" name="Slide Number Placeholder 3"/>
          <p:cNvSpPr>
            <a:spLocks noGrp="1"/>
          </p:cNvSpPr>
          <p:nvPr>
            <p:ph type="sldNum" sz="quarter" idx="5"/>
          </p:nvPr>
        </p:nvSpPr>
        <p:spPr/>
        <p:txBody>
          <a:bodyPr/>
          <a:lstStyle/>
          <a:p>
            <a:fld id="{15F1861D-9581-4A48-9820-D58A0946BC9C}" type="slidenum">
              <a:rPr lang="en-US" smtClean="0"/>
              <a:t>3</a:t>
            </a:fld>
            <a:endParaRPr lang="en-US"/>
          </a:p>
        </p:txBody>
      </p:sp>
    </p:spTree>
    <p:extLst>
      <p:ext uri="{BB962C8B-B14F-4D97-AF65-F5344CB8AC3E}">
        <p14:creationId xmlns:p14="http://schemas.microsoft.com/office/powerpoint/2010/main" val="13535118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Positive selection at 3 sites in </a:t>
            </a:r>
            <a:r>
              <a:rPr lang="en-US"/>
              <a:t>the phosphoprotein. </a:t>
            </a:r>
          </a:p>
        </p:txBody>
      </p:sp>
      <p:sp>
        <p:nvSpPr>
          <p:cNvPr id="4" name="Slide Number Placeholder 3"/>
          <p:cNvSpPr>
            <a:spLocks noGrp="1"/>
          </p:cNvSpPr>
          <p:nvPr>
            <p:ph type="sldNum" sz="quarter" idx="5"/>
          </p:nvPr>
        </p:nvSpPr>
        <p:spPr/>
        <p:txBody>
          <a:bodyPr/>
          <a:lstStyle/>
          <a:p>
            <a:fld id="{15F1861D-9581-4A48-9820-D58A0946BC9C}" type="slidenum">
              <a:rPr lang="en-US" smtClean="0"/>
              <a:t>4</a:t>
            </a:fld>
            <a:endParaRPr lang="en-US"/>
          </a:p>
        </p:txBody>
      </p:sp>
    </p:spTree>
    <p:extLst>
      <p:ext uri="{BB962C8B-B14F-4D97-AF65-F5344CB8AC3E}">
        <p14:creationId xmlns:p14="http://schemas.microsoft.com/office/powerpoint/2010/main" val="41894961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Exact sites: 192-403, 502-704</a:t>
            </a:r>
          </a:p>
        </p:txBody>
      </p:sp>
      <p:sp>
        <p:nvSpPr>
          <p:cNvPr id="4" name="Slide Number Placeholder 3"/>
          <p:cNvSpPr>
            <a:spLocks noGrp="1"/>
          </p:cNvSpPr>
          <p:nvPr>
            <p:ph type="sldNum" sz="quarter" idx="5"/>
          </p:nvPr>
        </p:nvSpPr>
        <p:spPr/>
        <p:txBody>
          <a:bodyPr/>
          <a:lstStyle/>
          <a:p>
            <a:fld id="{15F1861D-9581-4A48-9820-D58A0946BC9C}" type="slidenum">
              <a:rPr lang="en-US" smtClean="0"/>
              <a:t>5</a:t>
            </a:fld>
            <a:endParaRPr lang="en-US"/>
          </a:p>
        </p:txBody>
      </p:sp>
    </p:spTree>
    <p:extLst>
      <p:ext uri="{BB962C8B-B14F-4D97-AF65-F5344CB8AC3E}">
        <p14:creationId xmlns:p14="http://schemas.microsoft.com/office/powerpoint/2010/main" val="17945433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Exact sites: 192-403, 502-704</a:t>
            </a:r>
          </a:p>
        </p:txBody>
      </p:sp>
      <p:sp>
        <p:nvSpPr>
          <p:cNvPr id="4" name="Slide Number Placeholder 3"/>
          <p:cNvSpPr>
            <a:spLocks noGrp="1"/>
          </p:cNvSpPr>
          <p:nvPr>
            <p:ph type="sldNum" sz="quarter" idx="5"/>
          </p:nvPr>
        </p:nvSpPr>
        <p:spPr/>
        <p:txBody>
          <a:bodyPr/>
          <a:lstStyle/>
          <a:p>
            <a:fld id="{15F1861D-9581-4A48-9820-D58A0946BC9C}" type="slidenum">
              <a:rPr lang="en-US" smtClean="0"/>
              <a:t>6</a:t>
            </a:fld>
            <a:endParaRPr lang="en-US"/>
          </a:p>
        </p:txBody>
      </p:sp>
    </p:spTree>
    <p:extLst>
      <p:ext uri="{BB962C8B-B14F-4D97-AF65-F5344CB8AC3E}">
        <p14:creationId xmlns:p14="http://schemas.microsoft.com/office/powerpoint/2010/main" val="19368184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Clade or </a:t>
            </a:r>
            <a:r>
              <a:rPr lang="en-US" dirty="0" err="1"/>
              <a:t>sublineage</a:t>
            </a:r>
            <a:r>
              <a:rPr lang="en-US" dirty="0"/>
              <a:t>?</a:t>
            </a:r>
          </a:p>
        </p:txBody>
      </p:sp>
      <p:sp>
        <p:nvSpPr>
          <p:cNvPr id="4" name="Slide Number Placeholder 3"/>
          <p:cNvSpPr>
            <a:spLocks noGrp="1"/>
          </p:cNvSpPr>
          <p:nvPr>
            <p:ph type="sldNum" sz="quarter" idx="5"/>
          </p:nvPr>
        </p:nvSpPr>
        <p:spPr/>
        <p:txBody>
          <a:bodyPr/>
          <a:lstStyle/>
          <a:p>
            <a:fld id="{15F1861D-9581-4A48-9820-D58A0946BC9C}" type="slidenum">
              <a:rPr lang="en-US" smtClean="0"/>
              <a:t>7</a:t>
            </a:fld>
            <a:endParaRPr lang="en-US"/>
          </a:p>
        </p:txBody>
      </p:sp>
    </p:spTree>
    <p:extLst>
      <p:ext uri="{BB962C8B-B14F-4D97-AF65-F5344CB8AC3E}">
        <p14:creationId xmlns:p14="http://schemas.microsoft.com/office/powerpoint/2010/main" val="36400311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F9388B-6F9A-EE6A-9141-352D790C8EE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87ECA15-21DC-16C7-01F9-27461C89593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7405A36-DFDE-F032-DC63-6FC0CA27DDB3}"/>
              </a:ext>
            </a:extLst>
          </p:cNvPr>
          <p:cNvSpPr>
            <a:spLocks noGrp="1"/>
          </p:cNvSpPr>
          <p:nvPr>
            <p:ph type="dt" sz="half" idx="10"/>
          </p:nvPr>
        </p:nvSpPr>
        <p:spPr/>
        <p:txBody>
          <a:bodyPr/>
          <a:lstStyle/>
          <a:p>
            <a:fld id="{58271259-C524-E748-AF60-4E91B6602D14}" type="datetimeFigureOut">
              <a:rPr lang="en-US" smtClean="0"/>
              <a:t>6/12/22</a:t>
            </a:fld>
            <a:endParaRPr lang="en-US"/>
          </a:p>
        </p:txBody>
      </p:sp>
      <p:sp>
        <p:nvSpPr>
          <p:cNvPr id="5" name="Footer Placeholder 4">
            <a:extLst>
              <a:ext uri="{FF2B5EF4-FFF2-40B4-BE49-F238E27FC236}">
                <a16:creationId xmlns:a16="http://schemas.microsoft.com/office/drawing/2014/main" id="{2A96AE62-8668-796D-7B9D-0224260467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3A8F9C4-20E1-B89C-159F-E1843315E2FA}"/>
              </a:ext>
            </a:extLst>
          </p:cNvPr>
          <p:cNvSpPr>
            <a:spLocks noGrp="1"/>
          </p:cNvSpPr>
          <p:nvPr>
            <p:ph type="sldNum" sz="quarter" idx="12"/>
          </p:nvPr>
        </p:nvSpPr>
        <p:spPr/>
        <p:txBody>
          <a:bodyPr/>
          <a:lstStyle/>
          <a:p>
            <a:fld id="{26D42D3C-1652-B245-809C-F3941FF879CB}" type="slidenum">
              <a:rPr lang="en-US" smtClean="0"/>
              <a:t>‹#›</a:t>
            </a:fld>
            <a:endParaRPr lang="en-US"/>
          </a:p>
        </p:txBody>
      </p:sp>
    </p:spTree>
    <p:extLst>
      <p:ext uri="{BB962C8B-B14F-4D97-AF65-F5344CB8AC3E}">
        <p14:creationId xmlns:p14="http://schemas.microsoft.com/office/powerpoint/2010/main" val="3022171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F49412-9DEF-5849-9F47-5890B6C268C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49081F1-3B15-0DF9-505F-9C72C79A340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77CEDEF-F941-417C-3EA5-E5123CFF9069}"/>
              </a:ext>
            </a:extLst>
          </p:cNvPr>
          <p:cNvSpPr>
            <a:spLocks noGrp="1"/>
          </p:cNvSpPr>
          <p:nvPr>
            <p:ph type="dt" sz="half" idx="10"/>
          </p:nvPr>
        </p:nvSpPr>
        <p:spPr/>
        <p:txBody>
          <a:bodyPr/>
          <a:lstStyle/>
          <a:p>
            <a:fld id="{58271259-C524-E748-AF60-4E91B6602D14}" type="datetimeFigureOut">
              <a:rPr lang="en-US" smtClean="0"/>
              <a:t>6/12/22</a:t>
            </a:fld>
            <a:endParaRPr lang="en-US"/>
          </a:p>
        </p:txBody>
      </p:sp>
      <p:sp>
        <p:nvSpPr>
          <p:cNvPr id="5" name="Footer Placeholder 4">
            <a:extLst>
              <a:ext uri="{FF2B5EF4-FFF2-40B4-BE49-F238E27FC236}">
                <a16:creationId xmlns:a16="http://schemas.microsoft.com/office/drawing/2014/main" id="{90300EEB-CA2C-D412-7682-90EF5F25194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2EFF1D-E50C-1B52-4441-A1CCF65FBA36}"/>
              </a:ext>
            </a:extLst>
          </p:cNvPr>
          <p:cNvSpPr>
            <a:spLocks noGrp="1"/>
          </p:cNvSpPr>
          <p:nvPr>
            <p:ph type="sldNum" sz="quarter" idx="12"/>
          </p:nvPr>
        </p:nvSpPr>
        <p:spPr/>
        <p:txBody>
          <a:bodyPr/>
          <a:lstStyle/>
          <a:p>
            <a:fld id="{26D42D3C-1652-B245-809C-F3941FF879CB}" type="slidenum">
              <a:rPr lang="en-US" smtClean="0"/>
              <a:t>‹#›</a:t>
            </a:fld>
            <a:endParaRPr lang="en-US"/>
          </a:p>
        </p:txBody>
      </p:sp>
    </p:spTree>
    <p:extLst>
      <p:ext uri="{BB962C8B-B14F-4D97-AF65-F5344CB8AC3E}">
        <p14:creationId xmlns:p14="http://schemas.microsoft.com/office/powerpoint/2010/main" val="13878538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1364A52-7EB3-532E-0E6A-C44E88D4D73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7FB128F-E1E7-1BE9-9242-3D2DC718EFF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31D57FE-1391-1296-064B-154124C43F16}"/>
              </a:ext>
            </a:extLst>
          </p:cNvPr>
          <p:cNvSpPr>
            <a:spLocks noGrp="1"/>
          </p:cNvSpPr>
          <p:nvPr>
            <p:ph type="dt" sz="half" idx="10"/>
          </p:nvPr>
        </p:nvSpPr>
        <p:spPr/>
        <p:txBody>
          <a:bodyPr/>
          <a:lstStyle/>
          <a:p>
            <a:fld id="{58271259-C524-E748-AF60-4E91B6602D14}" type="datetimeFigureOut">
              <a:rPr lang="en-US" smtClean="0"/>
              <a:t>6/12/22</a:t>
            </a:fld>
            <a:endParaRPr lang="en-US"/>
          </a:p>
        </p:txBody>
      </p:sp>
      <p:sp>
        <p:nvSpPr>
          <p:cNvPr id="5" name="Footer Placeholder 4">
            <a:extLst>
              <a:ext uri="{FF2B5EF4-FFF2-40B4-BE49-F238E27FC236}">
                <a16:creationId xmlns:a16="http://schemas.microsoft.com/office/drawing/2014/main" id="{90345580-ABEB-7069-FDFB-973F3E10C6F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96E664-9DF9-DF38-2BFF-FF7281A393D9}"/>
              </a:ext>
            </a:extLst>
          </p:cNvPr>
          <p:cNvSpPr>
            <a:spLocks noGrp="1"/>
          </p:cNvSpPr>
          <p:nvPr>
            <p:ph type="sldNum" sz="quarter" idx="12"/>
          </p:nvPr>
        </p:nvSpPr>
        <p:spPr/>
        <p:txBody>
          <a:bodyPr/>
          <a:lstStyle/>
          <a:p>
            <a:fld id="{26D42D3C-1652-B245-809C-F3941FF879CB}" type="slidenum">
              <a:rPr lang="en-US" smtClean="0"/>
              <a:t>‹#›</a:t>
            </a:fld>
            <a:endParaRPr lang="en-US"/>
          </a:p>
        </p:txBody>
      </p:sp>
    </p:spTree>
    <p:extLst>
      <p:ext uri="{BB962C8B-B14F-4D97-AF65-F5344CB8AC3E}">
        <p14:creationId xmlns:p14="http://schemas.microsoft.com/office/powerpoint/2010/main" val="18386829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DFD1FE-4EBE-22EA-C269-83FB1831285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9CA4ED8-D66D-FA2B-F621-0515195194C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CF3178-C9A8-02C6-A351-EFA57993BA22}"/>
              </a:ext>
            </a:extLst>
          </p:cNvPr>
          <p:cNvSpPr>
            <a:spLocks noGrp="1"/>
          </p:cNvSpPr>
          <p:nvPr>
            <p:ph type="dt" sz="half" idx="10"/>
          </p:nvPr>
        </p:nvSpPr>
        <p:spPr/>
        <p:txBody>
          <a:bodyPr/>
          <a:lstStyle/>
          <a:p>
            <a:fld id="{58271259-C524-E748-AF60-4E91B6602D14}" type="datetimeFigureOut">
              <a:rPr lang="en-US" smtClean="0"/>
              <a:t>6/12/22</a:t>
            </a:fld>
            <a:endParaRPr lang="en-US"/>
          </a:p>
        </p:txBody>
      </p:sp>
      <p:sp>
        <p:nvSpPr>
          <p:cNvPr id="5" name="Footer Placeholder 4">
            <a:extLst>
              <a:ext uri="{FF2B5EF4-FFF2-40B4-BE49-F238E27FC236}">
                <a16:creationId xmlns:a16="http://schemas.microsoft.com/office/drawing/2014/main" id="{B3B91580-561D-F862-6678-84250B23513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BD017E6-67B5-F62C-4DE1-57069A42FD1C}"/>
              </a:ext>
            </a:extLst>
          </p:cNvPr>
          <p:cNvSpPr>
            <a:spLocks noGrp="1"/>
          </p:cNvSpPr>
          <p:nvPr>
            <p:ph type="sldNum" sz="quarter" idx="12"/>
          </p:nvPr>
        </p:nvSpPr>
        <p:spPr/>
        <p:txBody>
          <a:bodyPr/>
          <a:lstStyle/>
          <a:p>
            <a:fld id="{26D42D3C-1652-B245-809C-F3941FF879CB}" type="slidenum">
              <a:rPr lang="en-US" smtClean="0"/>
              <a:t>‹#›</a:t>
            </a:fld>
            <a:endParaRPr lang="en-US"/>
          </a:p>
        </p:txBody>
      </p:sp>
    </p:spTree>
    <p:extLst>
      <p:ext uri="{BB962C8B-B14F-4D97-AF65-F5344CB8AC3E}">
        <p14:creationId xmlns:p14="http://schemas.microsoft.com/office/powerpoint/2010/main" val="4922957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FCE44-FA04-B8E9-4413-4CA2BC53BC0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9476F55-C0B7-344C-94C9-C299AD2BCCC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AD3A6B-5898-88C3-E66E-D2BEE92C372E}"/>
              </a:ext>
            </a:extLst>
          </p:cNvPr>
          <p:cNvSpPr>
            <a:spLocks noGrp="1"/>
          </p:cNvSpPr>
          <p:nvPr>
            <p:ph type="dt" sz="half" idx="10"/>
          </p:nvPr>
        </p:nvSpPr>
        <p:spPr/>
        <p:txBody>
          <a:bodyPr/>
          <a:lstStyle/>
          <a:p>
            <a:fld id="{58271259-C524-E748-AF60-4E91B6602D14}" type="datetimeFigureOut">
              <a:rPr lang="en-US" smtClean="0"/>
              <a:t>6/12/22</a:t>
            </a:fld>
            <a:endParaRPr lang="en-US"/>
          </a:p>
        </p:txBody>
      </p:sp>
      <p:sp>
        <p:nvSpPr>
          <p:cNvPr id="5" name="Footer Placeholder 4">
            <a:extLst>
              <a:ext uri="{FF2B5EF4-FFF2-40B4-BE49-F238E27FC236}">
                <a16:creationId xmlns:a16="http://schemas.microsoft.com/office/drawing/2014/main" id="{E273D67B-1EC2-3011-569A-4FA5BEEC7EE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814CCC0-5020-BE03-6BF0-617CEDEC07FC}"/>
              </a:ext>
            </a:extLst>
          </p:cNvPr>
          <p:cNvSpPr>
            <a:spLocks noGrp="1"/>
          </p:cNvSpPr>
          <p:nvPr>
            <p:ph type="sldNum" sz="quarter" idx="12"/>
          </p:nvPr>
        </p:nvSpPr>
        <p:spPr/>
        <p:txBody>
          <a:bodyPr/>
          <a:lstStyle/>
          <a:p>
            <a:fld id="{26D42D3C-1652-B245-809C-F3941FF879CB}" type="slidenum">
              <a:rPr lang="en-US" smtClean="0"/>
              <a:t>‹#›</a:t>
            </a:fld>
            <a:endParaRPr lang="en-US"/>
          </a:p>
        </p:txBody>
      </p:sp>
    </p:spTree>
    <p:extLst>
      <p:ext uri="{BB962C8B-B14F-4D97-AF65-F5344CB8AC3E}">
        <p14:creationId xmlns:p14="http://schemas.microsoft.com/office/powerpoint/2010/main" val="28637096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56F115-112D-D6F6-18EB-9A31632F137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D805026-36BA-2955-A5AF-629D6E82A69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E6BC824-11BF-50DC-A1C8-9A7CD08732E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C785612-9476-3D77-CECC-16B103AB2EBD}"/>
              </a:ext>
            </a:extLst>
          </p:cNvPr>
          <p:cNvSpPr>
            <a:spLocks noGrp="1"/>
          </p:cNvSpPr>
          <p:nvPr>
            <p:ph type="dt" sz="half" idx="10"/>
          </p:nvPr>
        </p:nvSpPr>
        <p:spPr/>
        <p:txBody>
          <a:bodyPr/>
          <a:lstStyle/>
          <a:p>
            <a:fld id="{58271259-C524-E748-AF60-4E91B6602D14}" type="datetimeFigureOut">
              <a:rPr lang="en-US" smtClean="0"/>
              <a:t>6/12/22</a:t>
            </a:fld>
            <a:endParaRPr lang="en-US"/>
          </a:p>
        </p:txBody>
      </p:sp>
      <p:sp>
        <p:nvSpPr>
          <p:cNvPr id="6" name="Footer Placeholder 5">
            <a:extLst>
              <a:ext uri="{FF2B5EF4-FFF2-40B4-BE49-F238E27FC236}">
                <a16:creationId xmlns:a16="http://schemas.microsoft.com/office/drawing/2014/main" id="{588AA0FF-34FD-36C7-D602-79C530B852B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4978068-D999-9EB7-64F8-245EC174BF16}"/>
              </a:ext>
            </a:extLst>
          </p:cNvPr>
          <p:cNvSpPr>
            <a:spLocks noGrp="1"/>
          </p:cNvSpPr>
          <p:nvPr>
            <p:ph type="sldNum" sz="quarter" idx="12"/>
          </p:nvPr>
        </p:nvSpPr>
        <p:spPr/>
        <p:txBody>
          <a:bodyPr/>
          <a:lstStyle/>
          <a:p>
            <a:fld id="{26D42D3C-1652-B245-809C-F3941FF879CB}" type="slidenum">
              <a:rPr lang="en-US" smtClean="0"/>
              <a:t>‹#›</a:t>
            </a:fld>
            <a:endParaRPr lang="en-US"/>
          </a:p>
        </p:txBody>
      </p:sp>
    </p:spTree>
    <p:extLst>
      <p:ext uri="{BB962C8B-B14F-4D97-AF65-F5344CB8AC3E}">
        <p14:creationId xmlns:p14="http://schemas.microsoft.com/office/powerpoint/2010/main" val="25033807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EEDCF-B9F7-72BA-581F-456D5907FFF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241856D-D200-59D0-2913-8CC423CC027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63F95CE-9EA3-17E7-EE6E-CDFCAF17429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A1A059B-ECE1-545A-D269-9068698D620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9AB8164-5B8F-1525-823F-2E18B356111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9A5BC62-1FC2-89E8-3713-31DF28F2B944}"/>
              </a:ext>
            </a:extLst>
          </p:cNvPr>
          <p:cNvSpPr>
            <a:spLocks noGrp="1"/>
          </p:cNvSpPr>
          <p:nvPr>
            <p:ph type="dt" sz="half" idx="10"/>
          </p:nvPr>
        </p:nvSpPr>
        <p:spPr/>
        <p:txBody>
          <a:bodyPr/>
          <a:lstStyle/>
          <a:p>
            <a:fld id="{58271259-C524-E748-AF60-4E91B6602D14}" type="datetimeFigureOut">
              <a:rPr lang="en-US" smtClean="0"/>
              <a:t>6/12/22</a:t>
            </a:fld>
            <a:endParaRPr lang="en-US"/>
          </a:p>
        </p:txBody>
      </p:sp>
      <p:sp>
        <p:nvSpPr>
          <p:cNvPr id="8" name="Footer Placeholder 7">
            <a:extLst>
              <a:ext uri="{FF2B5EF4-FFF2-40B4-BE49-F238E27FC236}">
                <a16:creationId xmlns:a16="http://schemas.microsoft.com/office/drawing/2014/main" id="{CD63A1C8-711C-46BB-36C6-007B2978E4F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C18F99E-DB16-EEDF-FE5A-7FE904916964}"/>
              </a:ext>
            </a:extLst>
          </p:cNvPr>
          <p:cNvSpPr>
            <a:spLocks noGrp="1"/>
          </p:cNvSpPr>
          <p:nvPr>
            <p:ph type="sldNum" sz="quarter" idx="12"/>
          </p:nvPr>
        </p:nvSpPr>
        <p:spPr/>
        <p:txBody>
          <a:bodyPr/>
          <a:lstStyle/>
          <a:p>
            <a:fld id="{26D42D3C-1652-B245-809C-F3941FF879CB}" type="slidenum">
              <a:rPr lang="en-US" smtClean="0"/>
              <a:t>‹#›</a:t>
            </a:fld>
            <a:endParaRPr lang="en-US"/>
          </a:p>
        </p:txBody>
      </p:sp>
    </p:spTree>
    <p:extLst>
      <p:ext uri="{BB962C8B-B14F-4D97-AF65-F5344CB8AC3E}">
        <p14:creationId xmlns:p14="http://schemas.microsoft.com/office/powerpoint/2010/main" val="36779696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A0AA29-01BC-9F86-FECE-4A79FE0AD82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F3362E2-16D5-A9BC-6714-411A72A4697B}"/>
              </a:ext>
            </a:extLst>
          </p:cNvPr>
          <p:cNvSpPr>
            <a:spLocks noGrp="1"/>
          </p:cNvSpPr>
          <p:nvPr>
            <p:ph type="dt" sz="half" idx="10"/>
          </p:nvPr>
        </p:nvSpPr>
        <p:spPr/>
        <p:txBody>
          <a:bodyPr/>
          <a:lstStyle/>
          <a:p>
            <a:fld id="{58271259-C524-E748-AF60-4E91B6602D14}" type="datetimeFigureOut">
              <a:rPr lang="en-US" smtClean="0"/>
              <a:t>6/12/22</a:t>
            </a:fld>
            <a:endParaRPr lang="en-US"/>
          </a:p>
        </p:txBody>
      </p:sp>
      <p:sp>
        <p:nvSpPr>
          <p:cNvPr id="4" name="Footer Placeholder 3">
            <a:extLst>
              <a:ext uri="{FF2B5EF4-FFF2-40B4-BE49-F238E27FC236}">
                <a16:creationId xmlns:a16="http://schemas.microsoft.com/office/drawing/2014/main" id="{0C016F3B-FAAE-9B47-722A-28DA3436D45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C048A26-C9EE-E5BC-73F6-BAD304694416}"/>
              </a:ext>
            </a:extLst>
          </p:cNvPr>
          <p:cNvSpPr>
            <a:spLocks noGrp="1"/>
          </p:cNvSpPr>
          <p:nvPr>
            <p:ph type="sldNum" sz="quarter" idx="12"/>
          </p:nvPr>
        </p:nvSpPr>
        <p:spPr/>
        <p:txBody>
          <a:bodyPr/>
          <a:lstStyle/>
          <a:p>
            <a:fld id="{26D42D3C-1652-B245-809C-F3941FF879CB}" type="slidenum">
              <a:rPr lang="en-US" smtClean="0"/>
              <a:t>‹#›</a:t>
            </a:fld>
            <a:endParaRPr lang="en-US"/>
          </a:p>
        </p:txBody>
      </p:sp>
    </p:spTree>
    <p:extLst>
      <p:ext uri="{BB962C8B-B14F-4D97-AF65-F5344CB8AC3E}">
        <p14:creationId xmlns:p14="http://schemas.microsoft.com/office/powerpoint/2010/main" val="23785574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32EF480-E168-1AFF-83F1-757248A4B87D}"/>
              </a:ext>
            </a:extLst>
          </p:cNvPr>
          <p:cNvSpPr>
            <a:spLocks noGrp="1"/>
          </p:cNvSpPr>
          <p:nvPr>
            <p:ph type="dt" sz="half" idx="10"/>
          </p:nvPr>
        </p:nvSpPr>
        <p:spPr/>
        <p:txBody>
          <a:bodyPr/>
          <a:lstStyle/>
          <a:p>
            <a:fld id="{58271259-C524-E748-AF60-4E91B6602D14}" type="datetimeFigureOut">
              <a:rPr lang="en-US" smtClean="0"/>
              <a:t>6/12/22</a:t>
            </a:fld>
            <a:endParaRPr lang="en-US"/>
          </a:p>
        </p:txBody>
      </p:sp>
      <p:sp>
        <p:nvSpPr>
          <p:cNvPr id="3" name="Footer Placeholder 2">
            <a:extLst>
              <a:ext uri="{FF2B5EF4-FFF2-40B4-BE49-F238E27FC236}">
                <a16:creationId xmlns:a16="http://schemas.microsoft.com/office/drawing/2014/main" id="{DCF217E3-B830-8C14-E9A4-7D1B41B36DA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1609C17-D59A-4345-F7E7-DBF4E9EC3535}"/>
              </a:ext>
            </a:extLst>
          </p:cNvPr>
          <p:cNvSpPr>
            <a:spLocks noGrp="1"/>
          </p:cNvSpPr>
          <p:nvPr>
            <p:ph type="sldNum" sz="quarter" idx="12"/>
          </p:nvPr>
        </p:nvSpPr>
        <p:spPr/>
        <p:txBody>
          <a:bodyPr/>
          <a:lstStyle/>
          <a:p>
            <a:fld id="{26D42D3C-1652-B245-809C-F3941FF879CB}" type="slidenum">
              <a:rPr lang="en-US" smtClean="0"/>
              <a:t>‹#›</a:t>
            </a:fld>
            <a:endParaRPr lang="en-US"/>
          </a:p>
        </p:txBody>
      </p:sp>
    </p:spTree>
    <p:extLst>
      <p:ext uri="{BB962C8B-B14F-4D97-AF65-F5344CB8AC3E}">
        <p14:creationId xmlns:p14="http://schemas.microsoft.com/office/powerpoint/2010/main" val="37235272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7E53AA-5385-9A61-B989-966F1F34C9E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3F58E1E-43A4-CA4E-527B-C72EB85002F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C6D5F28-C1F3-FECA-A8B5-F955C1AA18A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7EF8854-2620-4CC7-4AF3-8DAC135B944B}"/>
              </a:ext>
            </a:extLst>
          </p:cNvPr>
          <p:cNvSpPr>
            <a:spLocks noGrp="1"/>
          </p:cNvSpPr>
          <p:nvPr>
            <p:ph type="dt" sz="half" idx="10"/>
          </p:nvPr>
        </p:nvSpPr>
        <p:spPr/>
        <p:txBody>
          <a:bodyPr/>
          <a:lstStyle/>
          <a:p>
            <a:fld id="{58271259-C524-E748-AF60-4E91B6602D14}" type="datetimeFigureOut">
              <a:rPr lang="en-US" smtClean="0"/>
              <a:t>6/12/22</a:t>
            </a:fld>
            <a:endParaRPr lang="en-US"/>
          </a:p>
        </p:txBody>
      </p:sp>
      <p:sp>
        <p:nvSpPr>
          <p:cNvPr id="6" name="Footer Placeholder 5">
            <a:extLst>
              <a:ext uri="{FF2B5EF4-FFF2-40B4-BE49-F238E27FC236}">
                <a16:creationId xmlns:a16="http://schemas.microsoft.com/office/drawing/2014/main" id="{8F2C1080-EDBE-2AB1-AF1B-487CA8EFC82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713274A-6EC7-AB18-52AF-E6FA9F52F956}"/>
              </a:ext>
            </a:extLst>
          </p:cNvPr>
          <p:cNvSpPr>
            <a:spLocks noGrp="1"/>
          </p:cNvSpPr>
          <p:nvPr>
            <p:ph type="sldNum" sz="quarter" idx="12"/>
          </p:nvPr>
        </p:nvSpPr>
        <p:spPr/>
        <p:txBody>
          <a:bodyPr/>
          <a:lstStyle/>
          <a:p>
            <a:fld id="{26D42D3C-1652-B245-809C-F3941FF879CB}" type="slidenum">
              <a:rPr lang="en-US" smtClean="0"/>
              <a:t>‹#›</a:t>
            </a:fld>
            <a:endParaRPr lang="en-US"/>
          </a:p>
        </p:txBody>
      </p:sp>
    </p:spTree>
    <p:extLst>
      <p:ext uri="{BB962C8B-B14F-4D97-AF65-F5344CB8AC3E}">
        <p14:creationId xmlns:p14="http://schemas.microsoft.com/office/powerpoint/2010/main" val="14471564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F9BF18-F6F4-0129-91A4-D753A313126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FDC85DA-8AE6-EF71-BCD0-568D8FB2FBA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B1A2FF0-8171-30B0-8D23-0506B198F0B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8E9327B-E987-6BAF-10CB-D641C78B1325}"/>
              </a:ext>
            </a:extLst>
          </p:cNvPr>
          <p:cNvSpPr>
            <a:spLocks noGrp="1"/>
          </p:cNvSpPr>
          <p:nvPr>
            <p:ph type="dt" sz="half" idx="10"/>
          </p:nvPr>
        </p:nvSpPr>
        <p:spPr/>
        <p:txBody>
          <a:bodyPr/>
          <a:lstStyle/>
          <a:p>
            <a:fld id="{58271259-C524-E748-AF60-4E91B6602D14}" type="datetimeFigureOut">
              <a:rPr lang="en-US" smtClean="0"/>
              <a:t>6/12/22</a:t>
            </a:fld>
            <a:endParaRPr lang="en-US"/>
          </a:p>
        </p:txBody>
      </p:sp>
      <p:sp>
        <p:nvSpPr>
          <p:cNvPr id="6" name="Footer Placeholder 5">
            <a:extLst>
              <a:ext uri="{FF2B5EF4-FFF2-40B4-BE49-F238E27FC236}">
                <a16:creationId xmlns:a16="http://schemas.microsoft.com/office/drawing/2014/main" id="{588FCB6B-6A23-EF3E-CB34-F10C3C08EF4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0EAFB16-58AD-F37B-DC6A-9D210F213056}"/>
              </a:ext>
            </a:extLst>
          </p:cNvPr>
          <p:cNvSpPr>
            <a:spLocks noGrp="1"/>
          </p:cNvSpPr>
          <p:nvPr>
            <p:ph type="sldNum" sz="quarter" idx="12"/>
          </p:nvPr>
        </p:nvSpPr>
        <p:spPr/>
        <p:txBody>
          <a:bodyPr/>
          <a:lstStyle/>
          <a:p>
            <a:fld id="{26D42D3C-1652-B245-809C-F3941FF879CB}" type="slidenum">
              <a:rPr lang="en-US" smtClean="0"/>
              <a:t>‹#›</a:t>
            </a:fld>
            <a:endParaRPr lang="en-US"/>
          </a:p>
        </p:txBody>
      </p:sp>
    </p:spTree>
    <p:extLst>
      <p:ext uri="{BB962C8B-B14F-4D97-AF65-F5344CB8AC3E}">
        <p14:creationId xmlns:p14="http://schemas.microsoft.com/office/powerpoint/2010/main" val="27646501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282A890-827F-DF4D-E053-EFB4FF98276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1EE90C5-E0BF-EA6D-6A75-798A690C301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0EF4E6E-31C3-21AB-2638-F3880FA2ADA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8271259-C524-E748-AF60-4E91B6602D14}" type="datetimeFigureOut">
              <a:rPr lang="en-US" smtClean="0"/>
              <a:t>6/12/22</a:t>
            </a:fld>
            <a:endParaRPr lang="en-US"/>
          </a:p>
        </p:txBody>
      </p:sp>
      <p:sp>
        <p:nvSpPr>
          <p:cNvPr id="5" name="Footer Placeholder 4">
            <a:extLst>
              <a:ext uri="{FF2B5EF4-FFF2-40B4-BE49-F238E27FC236}">
                <a16:creationId xmlns:a16="http://schemas.microsoft.com/office/drawing/2014/main" id="{A5E5876A-0BB1-A90C-0FCC-A4EFAF6C42E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1568257-8708-A787-DDF9-3F5575E6EC5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6D42D3C-1652-B245-809C-F3941FF879CB}" type="slidenum">
              <a:rPr lang="en-US" smtClean="0"/>
              <a:t>‹#›</a:t>
            </a:fld>
            <a:endParaRPr lang="en-US"/>
          </a:p>
        </p:txBody>
      </p:sp>
    </p:spTree>
    <p:extLst>
      <p:ext uri="{BB962C8B-B14F-4D97-AF65-F5344CB8AC3E}">
        <p14:creationId xmlns:p14="http://schemas.microsoft.com/office/powerpoint/2010/main" val="18822655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C9BF87-E64B-2900-02F6-95ECDCC52D48}"/>
              </a:ext>
            </a:extLst>
          </p:cNvPr>
          <p:cNvSpPr>
            <a:spLocks noGrp="1"/>
          </p:cNvSpPr>
          <p:nvPr>
            <p:ph type="ctrTitle"/>
          </p:nvPr>
        </p:nvSpPr>
        <p:spPr/>
        <p:txBody>
          <a:bodyPr>
            <a:normAutofit fontScale="90000"/>
          </a:bodyPr>
          <a:lstStyle/>
          <a:p>
            <a:r>
              <a:rPr lang="en-US" dirty="0"/>
              <a:t>See if G and P negative selection sites are in the binding sites.</a:t>
            </a:r>
          </a:p>
        </p:txBody>
      </p:sp>
      <p:sp>
        <p:nvSpPr>
          <p:cNvPr id="3" name="Subtitle 2">
            <a:extLst>
              <a:ext uri="{FF2B5EF4-FFF2-40B4-BE49-F238E27FC236}">
                <a16:creationId xmlns:a16="http://schemas.microsoft.com/office/drawing/2014/main" id="{5886CA42-493C-0270-8DC4-3792C9E61DD7}"/>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21759328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Diagram&#10;&#10;Description automatically generated">
            <a:extLst>
              <a:ext uri="{FF2B5EF4-FFF2-40B4-BE49-F238E27FC236}">
                <a16:creationId xmlns:a16="http://schemas.microsoft.com/office/drawing/2014/main" id="{0ABC571B-4F3B-FEFB-EB3D-E7C54373740A}"/>
              </a:ext>
            </a:extLst>
          </p:cNvPr>
          <p:cNvPicPr>
            <a:picLocks noChangeAspect="1"/>
          </p:cNvPicPr>
          <p:nvPr/>
        </p:nvPicPr>
        <p:blipFill rotWithShape="1">
          <a:blip r:embed="rId3"/>
          <a:srcRect l="4365"/>
          <a:stretch/>
        </p:blipFill>
        <p:spPr>
          <a:xfrm>
            <a:off x="63320" y="518615"/>
            <a:ext cx="12128680" cy="6339385"/>
          </a:xfrm>
          <a:prstGeom prst="rect">
            <a:avLst/>
          </a:prstGeom>
        </p:spPr>
      </p:pic>
      <p:sp>
        <p:nvSpPr>
          <p:cNvPr id="5" name="Title 1">
            <a:extLst>
              <a:ext uri="{FF2B5EF4-FFF2-40B4-BE49-F238E27FC236}">
                <a16:creationId xmlns:a16="http://schemas.microsoft.com/office/drawing/2014/main" id="{B1511868-61C9-C73C-F854-CA27CBED3E4A}"/>
              </a:ext>
            </a:extLst>
          </p:cNvPr>
          <p:cNvSpPr>
            <a:spLocks noGrp="1"/>
          </p:cNvSpPr>
          <p:nvPr>
            <p:ph type="title"/>
          </p:nvPr>
        </p:nvSpPr>
        <p:spPr>
          <a:xfrm>
            <a:off x="352102" y="182923"/>
            <a:ext cx="7101731" cy="537399"/>
          </a:xfrm>
        </p:spPr>
        <p:txBody>
          <a:bodyPr>
            <a:noAutofit/>
          </a:bodyPr>
          <a:lstStyle/>
          <a:p>
            <a:pPr algn="ctr"/>
            <a:r>
              <a:rPr lang="en-US" sz="3000" b="1" dirty="0" err="1">
                <a:latin typeface="+mn-lt"/>
              </a:rPr>
              <a:t>NiV</a:t>
            </a:r>
            <a:r>
              <a:rPr lang="en-US" sz="3000" b="1" dirty="0">
                <a:latin typeface="+mn-lt"/>
              </a:rPr>
              <a:t> Phosphoprotein, Unique Sequences</a:t>
            </a:r>
          </a:p>
        </p:txBody>
      </p:sp>
    </p:spTree>
    <p:extLst>
      <p:ext uri="{BB962C8B-B14F-4D97-AF65-F5344CB8AC3E}">
        <p14:creationId xmlns:p14="http://schemas.microsoft.com/office/powerpoint/2010/main" val="3953540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4" descr="A picture containing diagram&#10;&#10;Description automatically generated">
            <a:extLst>
              <a:ext uri="{FF2B5EF4-FFF2-40B4-BE49-F238E27FC236}">
                <a16:creationId xmlns:a16="http://schemas.microsoft.com/office/drawing/2014/main" id="{0993EA70-2AB9-8652-C203-E712EB2947F2}"/>
              </a:ext>
            </a:extLst>
          </p:cNvPr>
          <p:cNvPicPr>
            <a:picLocks noChangeAspect="1"/>
          </p:cNvPicPr>
          <p:nvPr/>
        </p:nvPicPr>
        <p:blipFill rotWithShape="1">
          <a:blip r:embed="rId3"/>
          <a:srcRect r="7411"/>
          <a:stretch/>
        </p:blipFill>
        <p:spPr>
          <a:xfrm>
            <a:off x="474146" y="806705"/>
            <a:ext cx="10704490" cy="5779058"/>
          </a:xfrm>
          <a:prstGeom prst="rect">
            <a:avLst/>
          </a:prstGeom>
        </p:spPr>
      </p:pic>
      <p:pic>
        <p:nvPicPr>
          <p:cNvPr id="5" name="Content Placeholder 4" descr="A picture containing diagram&#10;&#10;Description automatically generated">
            <a:extLst>
              <a:ext uri="{FF2B5EF4-FFF2-40B4-BE49-F238E27FC236}">
                <a16:creationId xmlns:a16="http://schemas.microsoft.com/office/drawing/2014/main" id="{FC949968-1449-F751-91C6-1AA250D46792}"/>
              </a:ext>
            </a:extLst>
          </p:cNvPr>
          <p:cNvPicPr>
            <a:picLocks noGrp="1" noChangeAspect="1"/>
          </p:cNvPicPr>
          <p:nvPr>
            <p:ph idx="1"/>
          </p:nvPr>
        </p:nvPicPr>
        <p:blipFill rotWithShape="1">
          <a:blip r:embed="rId3"/>
          <a:srcRect l="92013" t="33899" b="33341"/>
          <a:stretch/>
        </p:blipFill>
        <p:spPr>
          <a:xfrm>
            <a:off x="9727843" y="3696234"/>
            <a:ext cx="923429" cy="1893195"/>
          </a:xfrm>
        </p:spPr>
      </p:pic>
      <p:sp>
        <p:nvSpPr>
          <p:cNvPr id="7" name="Title 1">
            <a:extLst>
              <a:ext uri="{FF2B5EF4-FFF2-40B4-BE49-F238E27FC236}">
                <a16:creationId xmlns:a16="http://schemas.microsoft.com/office/drawing/2014/main" id="{B3CB08BA-0D27-71CB-075B-DBE7F3549CF0}"/>
              </a:ext>
            </a:extLst>
          </p:cNvPr>
          <p:cNvSpPr>
            <a:spLocks noGrp="1"/>
          </p:cNvSpPr>
          <p:nvPr>
            <p:ph type="title"/>
          </p:nvPr>
        </p:nvSpPr>
        <p:spPr>
          <a:xfrm>
            <a:off x="502227" y="186996"/>
            <a:ext cx="11187545" cy="537399"/>
          </a:xfrm>
        </p:spPr>
        <p:txBody>
          <a:bodyPr>
            <a:noAutofit/>
          </a:bodyPr>
          <a:lstStyle/>
          <a:p>
            <a:pPr algn="ctr"/>
            <a:r>
              <a:rPr lang="en-US" sz="3000" b="1" dirty="0" err="1">
                <a:latin typeface="+mn-lt"/>
              </a:rPr>
              <a:t>NiV</a:t>
            </a:r>
            <a:r>
              <a:rPr lang="en-US" sz="3000" b="1" dirty="0">
                <a:latin typeface="+mn-lt"/>
              </a:rPr>
              <a:t> Phosphoprotein, All Sequences</a:t>
            </a:r>
          </a:p>
        </p:txBody>
      </p:sp>
    </p:spTree>
    <p:extLst>
      <p:ext uri="{BB962C8B-B14F-4D97-AF65-F5344CB8AC3E}">
        <p14:creationId xmlns:p14="http://schemas.microsoft.com/office/powerpoint/2010/main" val="19607067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roup 30">
            <a:extLst>
              <a:ext uri="{FF2B5EF4-FFF2-40B4-BE49-F238E27FC236}">
                <a16:creationId xmlns:a16="http://schemas.microsoft.com/office/drawing/2014/main" id="{165A3801-312A-EBA6-4596-511915BE21D5}"/>
              </a:ext>
            </a:extLst>
          </p:cNvPr>
          <p:cNvGrpSpPr/>
          <p:nvPr/>
        </p:nvGrpSpPr>
        <p:grpSpPr>
          <a:xfrm>
            <a:off x="1063754" y="-2722"/>
            <a:ext cx="3389625" cy="6863444"/>
            <a:chOff x="123596" y="9336"/>
            <a:chExt cx="3389625" cy="6863444"/>
          </a:xfrm>
        </p:grpSpPr>
        <p:grpSp>
          <p:nvGrpSpPr>
            <p:cNvPr id="29" name="Group 28">
              <a:extLst>
                <a:ext uri="{FF2B5EF4-FFF2-40B4-BE49-F238E27FC236}">
                  <a16:creationId xmlns:a16="http://schemas.microsoft.com/office/drawing/2014/main" id="{A403EBC5-EE3A-B4E9-FD45-8D0796C4A85B}"/>
                </a:ext>
              </a:extLst>
            </p:cNvPr>
            <p:cNvGrpSpPr/>
            <p:nvPr/>
          </p:nvGrpSpPr>
          <p:grpSpPr>
            <a:xfrm>
              <a:off x="123596" y="9336"/>
              <a:ext cx="3389625" cy="6863444"/>
              <a:chOff x="1037996" y="-5080"/>
              <a:chExt cx="3389625" cy="6863444"/>
            </a:xfrm>
          </p:grpSpPr>
          <p:pic>
            <p:nvPicPr>
              <p:cNvPr id="22" name="Picture 21" descr="A picture containing table&#10;&#10;Description automatically generated">
                <a:extLst>
                  <a:ext uri="{FF2B5EF4-FFF2-40B4-BE49-F238E27FC236}">
                    <a16:creationId xmlns:a16="http://schemas.microsoft.com/office/drawing/2014/main" id="{7E2D1797-FD21-7254-B664-EBFB215B897F}"/>
                  </a:ext>
                </a:extLst>
              </p:cNvPr>
              <p:cNvPicPr>
                <a:picLocks noChangeAspect="1"/>
              </p:cNvPicPr>
              <p:nvPr/>
            </p:nvPicPr>
            <p:blipFill rotWithShape="1">
              <a:blip r:embed="rId3"/>
              <a:srcRect r="709"/>
              <a:stretch/>
            </p:blipFill>
            <p:spPr>
              <a:xfrm>
                <a:off x="1037996" y="1"/>
                <a:ext cx="2265119" cy="6833519"/>
              </a:xfrm>
              <a:prstGeom prst="rect">
                <a:avLst/>
              </a:prstGeom>
            </p:spPr>
          </p:pic>
          <p:sp>
            <p:nvSpPr>
              <p:cNvPr id="9" name="Rectangle 8">
                <a:extLst>
                  <a:ext uri="{FF2B5EF4-FFF2-40B4-BE49-F238E27FC236}">
                    <a16:creationId xmlns:a16="http://schemas.microsoft.com/office/drawing/2014/main" id="{96CAAAAD-365B-F1EF-950E-B68F0BC35B0E}"/>
                  </a:ext>
                </a:extLst>
              </p:cNvPr>
              <p:cNvSpPr/>
              <p:nvPr/>
            </p:nvSpPr>
            <p:spPr>
              <a:xfrm>
                <a:off x="3111551" y="24480"/>
                <a:ext cx="232326" cy="6833884"/>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2C8B6C85-6D3B-9B10-2959-99D50C257B2F}"/>
                  </a:ext>
                </a:extLst>
              </p:cNvPr>
              <p:cNvPicPr>
                <a:picLocks noChangeAspect="1"/>
              </p:cNvPicPr>
              <p:nvPr/>
            </p:nvPicPr>
            <p:blipFill rotWithShape="1">
              <a:blip r:embed="rId4"/>
              <a:srcRect l="18759" t="366" r="34042"/>
              <a:stretch/>
            </p:blipFill>
            <p:spPr>
              <a:xfrm>
                <a:off x="3646776" y="-5080"/>
                <a:ext cx="154977" cy="6812280"/>
              </a:xfrm>
              <a:prstGeom prst="rect">
                <a:avLst/>
              </a:prstGeom>
            </p:spPr>
          </p:pic>
          <p:pic>
            <p:nvPicPr>
              <p:cNvPr id="27" name="Picture 26" descr="Diagram&#10;&#10;Description automatically generated">
                <a:extLst>
                  <a:ext uri="{FF2B5EF4-FFF2-40B4-BE49-F238E27FC236}">
                    <a16:creationId xmlns:a16="http://schemas.microsoft.com/office/drawing/2014/main" id="{3A64D448-1B22-0078-DE21-5F4C7D05F04E}"/>
                  </a:ext>
                </a:extLst>
              </p:cNvPr>
              <p:cNvPicPr>
                <a:picLocks noChangeAspect="1"/>
              </p:cNvPicPr>
              <p:nvPr/>
            </p:nvPicPr>
            <p:blipFill rotWithShape="1">
              <a:blip r:embed="rId5"/>
              <a:srcRect l="31271" t="1195" r="8294" b="906"/>
              <a:stretch/>
            </p:blipFill>
            <p:spPr>
              <a:xfrm>
                <a:off x="4078061" y="12059"/>
                <a:ext cx="349560" cy="6795141"/>
              </a:xfrm>
              <a:prstGeom prst="rect">
                <a:avLst/>
              </a:prstGeom>
            </p:spPr>
          </p:pic>
          <p:sp>
            <p:nvSpPr>
              <p:cNvPr id="28" name="Rectangle 27">
                <a:extLst>
                  <a:ext uri="{FF2B5EF4-FFF2-40B4-BE49-F238E27FC236}">
                    <a16:creationId xmlns:a16="http://schemas.microsoft.com/office/drawing/2014/main" id="{157DC149-F4E9-EF0C-5BD9-1D8B10081463}"/>
                  </a:ext>
                </a:extLst>
              </p:cNvPr>
              <p:cNvSpPr/>
              <p:nvPr/>
            </p:nvSpPr>
            <p:spPr>
              <a:xfrm>
                <a:off x="4259630" y="-364"/>
                <a:ext cx="167991" cy="6833884"/>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0" name="Rectangle 29">
              <a:extLst>
                <a:ext uri="{FF2B5EF4-FFF2-40B4-BE49-F238E27FC236}">
                  <a16:creationId xmlns:a16="http://schemas.microsoft.com/office/drawing/2014/main" id="{E3D343B7-4980-B8BB-7AB8-184B2E07ED2A}"/>
                </a:ext>
              </a:extLst>
            </p:cNvPr>
            <p:cNvSpPr/>
            <p:nvPr/>
          </p:nvSpPr>
          <p:spPr>
            <a:xfrm>
              <a:off x="2693701" y="24116"/>
              <a:ext cx="232326" cy="6833884"/>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8872917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Chart, scatter chart&#10;&#10;Description automatically generated">
            <a:extLst>
              <a:ext uri="{FF2B5EF4-FFF2-40B4-BE49-F238E27FC236}">
                <a16:creationId xmlns:a16="http://schemas.microsoft.com/office/drawing/2014/main" id="{923B65B1-900E-B522-D846-141D4DDF4BC5}"/>
              </a:ext>
            </a:extLst>
          </p:cNvPr>
          <p:cNvPicPr>
            <a:picLocks noChangeAspect="1"/>
          </p:cNvPicPr>
          <p:nvPr/>
        </p:nvPicPr>
        <p:blipFill rotWithShape="1">
          <a:blip r:embed="rId3"/>
          <a:srcRect l="8874" t="2928" r="9260" b="5435"/>
          <a:stretch/>
        </p:blipFill>
        <p:spPr>
          <a:xfrm>
            <a:off x="242516" y="808149"/>
            <a:ext cx="11706968" cy="5241701"/>
          </a:xfrm>
          <a:prstGeom prst="rect">
            <a:avLst/>
          </a:prstGeom>
        </p:spPr>
      </p:pic>
    </p:spTree>
    <p:extLst>
      <p:ext uri="{BB962C8B-B14F-4D97-AF65-F5344CB8AC3E}">
        <p14:creationId xmlns:p14="http://schemas.microsoft.com/office/powerpoint/2010/main" val="33962356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8DA156E5-C243-1E91-AB7B-BB55B783FC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808" y="0"/>
            <a:ext cx="8288337"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6C28609C-4373-5D65-9405-D7E2EF96F5C5}"/>
              </a:ext>
            </a:extLst>
          </p:cNvPr>
          <p:cNvSpPr txBox="1"/>
          <p:nvPr/>
        </p:nvSpPr>
        <p:spPr>
          <a:xfrm>
            <a:off x="9132570" y="6488668"/>
            <a:ext cx="3059430" cy="307777"/>
          </a:xfrm>
          <a:prstGeom prst="rect">
            <a:avLst/>
          </a:prstGeom>
          <a:noFill/>
        </p:spPr>
        <p:txBody>
          <a:bodyPr wrap="square" rtlCol="0">
            <a:spAutoFit/>
          </a:bodyPr>
          <a:lstStyle/>
          <a:p>
            <a:r>
              <a:rPr lang="en-US" sz="1400" dirty="0"/>
              <a:t>Jensen </a:t>
            </a:r>
            <a:r>
              <a:rPr lang="en-US" sz="1400" i="1" dirty="0"/>
              <a:t>et al., Biophysical Journal</a:t>
            </a:r>
            <a:r>
              <a:rPr lang="en-US" sz="1400" dirty="0"/>
              <a:t>, 2020</a:t>
            </a:r>
            <a:endParaRPr lang="en-US" sz="1400" i="1" dirty="0"/>
          </a:p>
        </p:txBody>
      </p:sp>
    </p:spTree>
    <p:extLst>
      <p:ext uri="{BB962C8B-B14F-4D97-AF65-F5344CB8AC3E}">
        <p14:creationId xmlns:p14="http://schemas.microsoft.com/office/powerpoint/2010/main" val="4811165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ED9905-A419-C819-6C84-9636617F15C0}"/>
              </a:ext>
            </a:extLst>
          </p:cNvPr>
          <p:cNvSpPr>
            <a:spLocks noGrp="1"/>
          </p:cNvSpPr>
          <p:nvPr>
            <p:ph type="title"/>
          </p:nvPr>
        </p:nvSpPr>
        <p:spPr>
          <a:xfrm>
            <a:off x="502226" y="72192"/>
            <a:ext cx="11187545" cy="537399"/>
          </a:xfrm>
        </p:spPr>
        <p:txBody>
          <a:bodyPr>
            <a:noAutofit/>
          </a:bodyPr>
          <a:lstStyle/>
          <a:p>
            <a:pPr algn="ctr"/>
            <a:r>
              <a:rPr lang="en-US" sz="3000" b="1" dirty="0" err="1">
                <a:latin typeface="+mn-lt"/>
              </a:rPr>
              <a:t>NiV</a:t>
            </a:r>
            <a:r>
              <a:rPr lang="en-US" sz="3000" b="1" dirty="0">
                <a:latin typeface="+mn-lt"/>
              </a:rPr>
              <a:t> Phosphoprotein Tree by Bangladesh Clades</a:t>
            </a:r>
          </a:p>
        </p:txBody>
      </p:sp>
      <p:pic>
        <p:nvPicPr>
          <p:cNvPr id="11" name="Picture 10" descr="Diagram&#10;&#10;Description automatically generated">
            <a:extLst>
              <a:ext uri="{FF2B5EF4-FFF2-40B4-BE49-F238E27FC236}">
                <a16:creationId xmlns:a16="http://schemas.microsoft.com/office/drawing/2014/main" id="{D6A3AE4B-558E-8119-2FA2-9BEE41C71CEF}"/>
              </a:ext>
            </a:extLst>
          </p:cNvPr>
          <p:cNvPicPr>
            <a:picLocks noChangeAspect="1"/>
          </p:cNvPicPr>
          <p:nvPr/>
        </p:nvPicPr>
        <p:blipFill rotWithShape="1">
          <a:blip r:embed="rId3"/>
          <a:srcRect l="2406"/>
          <a:stretch/>
        </p:blipFill>
        <p:spPr>
          <a:xfrm>
            <a:off x="568687" y="609591"/>
            <a:ext cx="11054621" cy="6176217"/>
          </a:xfrm>
          <a:prstGeom prst="rect">
            <a:avLst/>
          </a:prstGeom>
        </p:spPr>
      </p:pic>
      <p:pic>
        <p:nvPicPr>
          <p:cNvPr id="21" name="Picture 2" descr="Geographic and temporal distribution of the Bangladesh 1 and 2 clades. (A) Geographic distribution of Bangladesh 1 and 2 clades over time. Locations of internal nodes (red, blue, or gray (root) triangles on map) and their 80 per cent HPD uncertainty estimates (blue or red transparent polygons) were estimated using BEAST/v1.10.2. Tiles represent selected frames of a movie iterating forward in time through the time-scaled phylogeny and Bangladesh map. Bangladesh clades 1 and 2 are blue and red, respectively. The MCC tree (n = 33 sequences) and node locations on the map are connected by moving red or blue curves. Round points on the map indicate external leaves and known geographic locations on the MCC tree. Alternating gray and white shading on the phylogenetic tree is time span in years. (B) Inhomogeneous spatial intensity of the Bangladesh 1 and 2 clades and internal node estimates. (C) Median branch velocity and 95 per cent HPD estimates from one hundred trees subsampled from the MCMC posterior distribution. (D) Median diffusion coefficients and 95 per cent HPD estimates from one hundred trees subsampled from the MCMC posterior distribution. (E) Maximal spatial wavefront distance from the estimated root location for all NiV sequences from the Bangladesh clade (purple line). Purple shading indicates 95 per cent HPD upper and lower estimates. Gradient of linear trendline (r2=0.92) is the invasion velocity (0.445 km/year).">
            <a:extLst>
              <a:ext uri="{FF2B5EF4-FFF2-40B4-BE49-F238E27FC236}">
                <a16:creationId xmlns:a16="http://schemas.microsoft.com/office/drawing/2014/main" id="{56155C9E-DA1B-37A0-D5D2-7527547BDBA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1042" t="80029" r="35053"/>
          <a:stretch/>
        </p:blipFill>
        <p:spPr bwMode="auto">
          <a:xfrm>
            <a:off x="6779039" y="4247145"/>
            <a:ext cx="2689813" cy="2538663"/>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987F629A-C60B-ED8F-806A-B1FA67438D16}"/>
              </a:ext>
            </a:extLst>
          </p:cNvPr>
          <p:cNvSpPr txBox="1"/>
          <p:nvPr/>
        </p:nvSpPr>
        <p:spPr>
          <a:xfrm>
            <a:off x="9709484" y="6497053"/>
            <a:ext cx="2482516" cy="276999"/>
          </a:xfrm>
          <a:prstGeom prst="rect">
            <a:avLst/>
          </a:prstGeom>
          <a:noFill/>
        </p:spPr>
        <p:txBody>
          <a:bodyPr wrap="square" rtlCol="0">
            <a:spAutoFit/>
          </a:bodyPr>
          <a:lstStyle/>
          <a:p>
            <a:r>
              <a:rPr lang="en-US" sz="1200" dirty="0"/>
              <a:t>Whitmer </a:t>
            </a:r>
            <a:r>
              <a:rPr lang="en-US" sz="1200" i="1" dirty="0"/>
              <a:t>et al., Virus Evolution</a:t>
            </a:r>
            <a:r>
              <a:rPr lang="en-US" sz="1200" dirty="0"/>
              <a:t>, 2021</a:t>
            </a:r>
            <a:endParaRPr lang="en-US" sz="1200" i="1" dirty="0"/>
          </a:p>
        </p:txBody>
      </p:sp>
    </p:spTree>
    <p:extLst>
      <p:ext uri="{BB962C8B-B14F-4D97-AF65-F5344CB8AC3E}">
        <p14:creationId xmlns:p14="http://schemas.microsoft.com/office/powerpoint/2010/main" val="1221528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Diagram&#10;&#10;Description automatically generated">
            <a:extLst>
              <a:ext uri="{FF2B5EF4-FFF2-40B4-BE49-F238E27FC236}">
                <a16:creationId xmlns:a16="http://schemas.microsoft.com/office/drawing/2014/main" id="{ACA3159E-19D0-7E9D-C757-A0A25D1476F6}"/>
              </a:ext>
            </a:extLst>
          </p:cNvPr>
          <p:cNvPicPr>
            <a:picLocks noChangeAspect="1"/>
          </p:cNvPicPr>
          <p:nvPr/>
        </p:nvPicPr>
        <p:blipFill rotWithShape="1">
          <a:blip r:embed="rId2"/>
          <a:srcRect l="2286"/>
          <a:stretch/>
        </p:blipFill>
        <p:spPr>
          <a:xfrm>
            <a:off x="630107" y="685703"/>
            <a:ext cx="10931782" cy="6100105"/>
          </a:xfrm>
          <a:prstGeom prst="rect">
            <a:avLst/>
          </a:prstGeom>
        </p:spPr>
      </p:pic>
      <p:sp>
        <p:nvSpPr>
          <p:cNvPr id="12" name="Title 1">
            <a:extLst>
              <a:ext uri="{FF2B5EF4-FFF2-40B4-BE49-F238E27FC236}">
                <a16:creationId xmlns:a16="http://schemas.microsoft.com/office/drawing/2014/main" id="{02C7654D-FBB7-ECCF-3EC1-BBDC4E6CE436}"/>
              </a:ext>
            </a:extLst>
          </p:cNvPr>
          <p:cNvSpPr txBox="1">
            <a:spLocks/>
          </p:cNvSpPr>
          <p:nvPr/>
        </p:nvSpPr>
        <p:spPr>
          <a:xfrm>
            <a:off x="502226" y="72192"/>
            <a:ext cx="11187545" cy="53739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000" b="1" dirty="0" err="1">
                <a:latin typeface="+mn-lt"/>
              </a:rPr>
              <a:t>NiV</a:t>
            </a:r>
            <a:r>
              <a:rPr lang="en-US" sz="3000" b="1" dirty="0">
                <a:latin typeface="+mn-lt"/>
              </a:rPr>
              <a:t> Glycoprotein Tree by Bangladesh Clades</a:t>
            </a:r>
          </a:p>
        </p:txBody>
      </p:sp>
      <p:pic>
        <p:nvPicPr>
          <p:cNvPr id="17" name="Picture 2" descr="Geographic and temporal distribution of the Bangladesh 1 and 2 clades. (A) Geographic distribution of Bangladesh 1 and 2 clades over time. Locations of internal nodes (red, blue, or gray (root) triangles on map) and their 80 per cent HPD uncertainty estimates (blue or red transparent polygons) were estimated using BEAST/v1.10.2. Tiles represent selected frames of a movie iterating forward in time through the time-scaled phylogeny and Bangladesh map. Bangladesh clades 1 and 2 are blue and red, respectively. The MCC tree (n = 33 sequences) and node locations on the map are connected by moving red or blue curves. Round points on the map indicate external leaves and known geographic locations on the MCC tree. Alternating gray and white shading on the phylogenetic tree is time span in years. (B) Inhomogeneous spatial intensity of the Bangladesh 1 and 2 clades and internal node estimates. (C) Median branch velocity and 95 per cent HPD estimates from one hundred trees subsampled from the MCMC posterior distribution. (D) Median diffusion coefficients and 95 per cent HPD estimates from one hundred trees subsampled from the MCMC posterior distribution. (E) Maximal spatial wavefront distance from the estimated root location for all NiV sequences from the Bangladesh clade (purple line). Purple shading indicates 95 per cent HPD upper and lower estimates. Gradient of linear trendline (r2=0.92) is the invasion velocity (0.445 km/year).">
            <a:extLst>
              <a:ext uri="{FF2B5EF4-FFF2-40B4-BE49-F238E27FC236}">
                <a16:creationId xmlns:a16="http://schemas.microsoft.com/office/drawing/2014/main" id="{20850527-2461-36B0-0B02-F96006B1EE7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1042" t="80029" r="35053"/>
          <a:stretch/>
        </p:blipFill>
        <p:spPr bwMode="auto">
          <a:xfrm>
            <a:off x="6779039" y="4247145"/>
            <a:ext cx="2689813" cy="2538663"/>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A4ABBA96-BDBA-5286-4DC0-FA5106CDED77}"/>
              </a:ext>
            </a:extLst>
          </p:cNvPr>
          <p:cNvSpPr txBox="1"/>
          <p:nvPr/>
        </p:nvSpPr>
        <p:spPr>
          <a:xfrm>
            <a:off x="9709484" y="6497053"/>
            <a:ext cx="2482516" cy="276999"/>
          </a:xfrm>
          <a:prstGeom prst="rect">
            <a:avLst/>
          </a:prstGeom>
          <a:noFill/>
        </p:spPr>
        <p:txBody>
          <a:bodyPr wrap="square" rtlCol="0">
            <a:spAutoFit/>
          </a:bodyPr>
          <a:lstStyle/>
          <a:p>
            <a:r>
              <a:rPr lang="en-US" sz="1200" dirty="0"/>
              <a:t>Whitmer </a:t>
            </a:r>
            <a:r>
              <a:rPr lang="en-US" sz="1200" i="1" dirty="0"/>
              <a:t>et al., Virus Evolution</a:t>
            </a:r>
            <a:r>
              <a:rPr lang="en-US" sz="1200" dirty="0"/>
              <a:t>, 2021</a:t>
            </a:r>
            <a:endParaRPr lang="en-US" sz="1200" i="1" dirty="0"/>
          </a:p>
        </p:txBody>
      </p:sp>
    </p:spTree>
    <p:extLst>
      <p:ext uri="{BB962C8B-B14F-4D97-AF65-F5344CB8AC3E}">
        <p14:creationId xmlns:p14="http://schemas.microsoft.com/office/powerpoint/2010/main" val="24331891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CC87F48B-58F0-3107-CEED-D2EFD641583E}"/>
              </a:ext>
            </a:extLst>
          </p:cNvPr>
          <p:cNvGrpSpPr>
            <a:grpSpLocks noChangeAspect="1"/>
          </p:cNvGrpSpPr>
          <p:nvPr/>
        </p:nvGrpSpPr>
        <p:grpSpPr>
          <a:xfrm>
            <a:off x="744985" y="36218"/>
            <a:ext cx="1831959" cy="6809907"/>
            <a:chOff x="377825" y="0"/>
            <a:chExt cx="1892300" cy="7034212"/>
          </a:xfrm>
        </p:grpSpPr>
        <p:pic>
          <p:nvPicPr>
            <p:cNvPr id="5" name="Picture 4" descr="A picture containing table&#10;&#10;Description automatically generated">
              <a:extLst>
                <a:ext uri="{FF2B5EF4-FFF2-40B4-BE49-F238E27FC236}">
                  <a16:creationId xmlns:a16="http://schemas.microsoft.com/office/drawing/2014/main" id="{4622950A-F5E1-23FE-F3B1-7CE24B59C989}"/>
                </a:ext>
              </a:extLst>
            </p:cNvPr>
            <p:cNvPicPr>
              <a:picLocks noChangeAspect="1"/>
            </p:cNvPicPr>
            <p:nvPr/>
          </p:nvPicPr>
          <p:blipFill>
            <a:blip r:embed="rId2"/>
            <a:stretch>
              <a:fillRect/>
            </a:stretch>
          </p:blipFill>
          <p:spPr>
            <a:xfrm>
              <a:off x="377825" y="0"/>
              <a:ext cx="1892300" cy="4876800"/>
            </a:xfrm>
            <a:prstGeom prst="rect">
              <a:avLst/>
            </a:prstGeom>
          </p:spPr>
        </p:pic>
        <p:pic>
          <p:nvPicPr>
            <p:cNvPr id="7" name="Picture 6" descr="Table&#10;&#10;Description automatically generated with medium confidence">
              <a:extLst>
                <a:ext uri="{FF2B5EF4-FFF2-40B4-BE49-F238E27FC236}">
                  <a16:creationId xmlns:a16="http://schemas.microsoft.com/office/drawing/2014/main" id="{EF6B9E5E-8F84-85BB-1331-8822134083D1}"/>
                </a:ext>
              </a:extLst>
            </p:cNvPr>
            <p:cNvPicPr>
              <a:picLocks noChangeAspect="1"/>
            </p:cNvPicPr>
            <p:nvPr/>
          </p:nvPicPr>
          <p:blipFill rotWithShape="1">
            <a:blip r:embed="rId3"/>
            <a:srcRect l="667"/>
            <a:stretch/>
          </p:blipFill>
          <p:spPr>
            <a:xfrm>
              <a:off x="377825" y="4862512"/>
              <a:ext cx="1892300" cy="2171700"/>
            </a:xfrm>
            <a:prstGeom prst="rect">
              <a:avLst/>
            </a:prstGeom>
          </p:spPr>
        </p:pic>
      </p:grpSp>
      <p:sp>
        <p:nvSpPr>
          <p:cNvPr id="9" name="Rectangle 8">
            <a:extLst>
              <a:ext uri="{FF2B5EF4-FFF2-40B4-BE49-F238E27FC236}">
                <a16:creationId xmlns:a16="http://schemas.microsoft.com/office/drawing/2014/main" id="{96CAAAAD-365B-F1EF-950E-B68F0BC35B0E}"/>
              </a:ext>
            </a:extLst>
          </p:cNvPr>
          <p:cNvSpPr/>
          <p:nvPr/>
        </p:nvSpPr>
        <p:spPr>
          <a:xfrm>
            <a:off x="1923801" y="35625"/>
            <a:ext cx="142505" cy="6834250"/>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F3CE4523-47BA-0F32-1E5E-C29C9E0A3D12}"/>
              </a:ext>
            </a:extLst>
          </p:cNvPr>
          <p:cNvGrpSpPr/>
          <p:nvPr/>
        </p:nvGrpSpPr>
        <p:grpSpPr>
          <a:xfrm>
            <a:off x="3087236" y="61090"/>
            <a:ext cx="315771" cy="6796910"/>
            <a:chOff x="2828183" y="35625"/>
            <a:chExt cx="315771" cy="6796910"/>
          </a:xfrm>
        </p:grpSpPr>
        <p:pic>
          <p:nvPicPr>
            <p:cNvPr id="13" name="Picture 12" descr="Diagram&#10;&#10;Description automatically generated">
              <a:extLst>
                <a:ext uri="{FF2B5EF4-FFF2-40B4-BE49-F238E27FC236}">
                  <a16:creationId xmlns:a16="http://schemas.microsoft.com/office/drawing/2014/main" id="{F5C7110B-6518-F213-763B-6DFEA3A898E0}"/>
                </a:ext>
              </a:extLst>
            </p:cNvPr>
            <p:cNvPicPr>
              <a:picLocks noChangeAspect="1"/>
            </p:cNvPicPr>
            <p:nvPr/>
          </p:nvPicPr>
          <p:blipFill rotWithShape="1">
            <a:blip r:embed="rId4"/>
            <a:srcRect l="3140" r="4337"/>
            <a:stretch/>
          </p:blipFill>
          <p:spPr>
            <a:xfrm>
              <a:off x="2834417" y="35625"/>
              <a:ext cx="307085" cy="4708051"/>
            </a:xfrm>
            <a:prstGeom prst="rect">
              <a:avLst/>
            </a:prstGeom>
          </p:spPr>
        </p:pic>
        <p:pic>
          <p:nvPicPr>
            <p:cNvPr id="17" name="Picture 16" descr="Diagram, schematic&#10;&#10;Description automatically generated">
              <a:extLst>
                <a:ext uri="{FF2B5EF4-FFF2-40B4-BE49-F238E27FC236}">
                  <a16:creationId xmlns:a16="http://schemas.microsoft.com/office/drawing/2014/main" id="{97857778-FD0B-310B-5945-825FA1512472}"/>
                </a:ext>
              </a:extLst>
            </p:cNvPr>
            <p:cNvPicPr>
              <a:picLocks noChangeAspect="1"/>
            </p:cNvPicPr>
            <p:nvPr/>
          </p:nvPicPr>
          <p:blipFill rotWithShape="1">
            <a:blip r:embed="rId5"/>
            <a:srcRect r="1797"/>
            <a:stretch/>
          </p:blipFill>
          <p:spPr>
            <a:xfrm>
              <a:off x="2828183" y="4730086"/>
              <a:ext cx="315771" cy="2102449"/>
            </a:xfrm>
            <a:prstGeom prst="rect">
              <a:avLst/>
            </a:prstGeom>
          </p:spPr>
        </p:pic>
      </p:grpSp>
    </p:spTree>
    <p:extLst>
      <p:ext uri="{BB962C8B-B14F-4D97-AF65-F5344CB8AC3E}">
        <p14:creationId xmlns:p14="http://schemas.microsoft.com/office/powerpoint/2010/main" val="177193323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836</TotalTime>
  <Words>152</Words>
  <Application>Microsoft Macintosh PowerPoint</Application>
  <PresentationFormat>Widescreen</PresentationFormat>
  <Paragraphs>20</Paragraphs>
  <Slides>9</Slides>
  <Notes>6</Notes>
  <HiddenSlides>1</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vt:i4>
      </vt:variant>
    </vt:vector>
  </HeadingPairs>
  <TitlesOfParts>
    <vt:vector size="13" baseType="lpstr">
      <vt:lpstr>Arial</vt:lpstr>
      <vt:lpstr>Calibri</vt:lpstr>
      <vt:lpstr>Calibri Light</vt:lpstr>
      <vt:lpstr>Office Theme</vt:lpstr>
      <vt:lpstr>See if G and P negative selection sites are in the binding sites.</vt:lpstr>
      <vt:lpstr>NiV Phosphoprotein, Unique Sequences</vt:lpstr>
      <vt:lpstr>NiV Phosphoprotein, All Sequences</vt:lpstr>
      <vt:lpstr>PowerPoint Presentation</vt:lpstr>
      <vt:lpstr>PowerPoint Presentation</vt:lpstr>
      <vt:lpstr>PowerPoint Presentation</vt:lpstr>
      <vt:lpstr>NiV Phosphoprotein Tree by Bangladesh Clades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Kulkarni, Sanjana</dc:creator>
  <cp:lastModifiedBy>Kulkarni, Sanjana</cp:lastModifiedBy>
  <cp:revision>14</cp:revision>
  <dcterms:created xsi:type="dcterms:W3CDTF">2022-06-11T20:41:53Z</dcterms:created>
  <dcterms:modified xsi:type="dcterms:W3CDTF">2022-06-12T22:45:58Z</dcterms:modified>
</cp:coreProperties>
</file>